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7" r:id="rId2"/>
    <p:sldId id="264" r:id="rId3"/>
    <p:sldId id="268" r:id="rId4"/>
    <p:sldId id="269" r:id="rId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43A"/>
    <a:srgbClr val="65C957"/>
    <a:srgbClr val="E27100"/>
    <a:srgbClr val="FF9900"/>
    <a:srgbClr val="CCFFFF"/>
    <a:srgbClr val="3399FF"/>
    <a:srgbClr val="00CC99"/>
    <a:srgbClr val="FFCC66"/>
    <a:srgbClr val="6666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A7A2F2-04FC-4D87-B385-08F24769B94C}" v="85" dt="2020-01-31T13:18:11.0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effectLst>
              <a:softEdge rad="12700"/>
            </a:effectLst>
            <a:scene3d>
              <a:camera prst="orthographicFront"/>
              <a:lightRig rig="threePt" dir="t"/>
            </a:scene3d>
            <a:sp3d prstMaterial="softEdge">
              <a:bevelT w="127000"/>
              <a:bevelB w="38100"/>
            </a:sp3d>
          </c:spPr>
          <c:explosion val="3"/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>
                <a:softEdge rad="12700"/>
              </a:effectLst>
              <a:scene3d>
                <a:camera prst="orthographicFront"/>
                <a:lightRig rig="threePt" dir="t"/>
              </a:scene3d>
              <a:sp3d prstMaterial="softEdge">
                <a:bevelT w="127000"/>
                <a:bevelB w="38100"/>
              </a:sp3d>
            </c:spPr>
            <c:extLst>
              <c:ext xmlns:c16="http://schemas.microsoft.com/office/drawing/2014/chart" uri="{C3380CC4-5D6E-409C-BE32-E72D297353CC}">
                <c16:uniqueId val="{00000001-B5B3-445C-9ABD-0FEC01E44359}"/>
              </c:ext>
            </c:extLst>
          </c:dPt>
          <c:dPt>
            <c:idx val="1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>
                <a:softEdge rad="12700"/>
              </a:effectLst>
              <a:scene3d>
                <a:camera prst="orthographicFront"/>
                <a:lightRig rig="threePt" dir="t"/>
              </a:scene3d>
              <a:sp3d prstMaterial="softEdge">
                <a:bevelT w="127000"/>
                <a:bevelB w="38100"/>
              </a:sp3d>
            </c:spPr>
            <c:extLst>
              <c:ext xmlns:c16="http://schemas.microsoft.com/office/drawing/2014/chart" uri="{C3380CC4-5D6E-409C-BE32-E72D297353CC}">
                <c16:uniqueId val="{00000003-B5B3-445C-9ABD-0FEC01E44359}"/>
              </c:ext>
            </c:extLst>
          </c:dPt>
          <c:dPt>
            <c:idx val="2"/>
            <c:bubble3D val="0"/>
            <c:spPr>
              <a:solidFill>
                <a:srgbClr val="49B43A"/>
              </a:solidFill>
              <a:ln w="19050">
                <a:solidFill>
                  <a:schemeClr val="lt1"/>
                </a:solidFill>
              </a:ln>
              <a:effectLst>
                <a:softEdge rad="12700"/>
              </a:effectLst>
              <a:scene3d>
                <a:camera prst="orthographicFront"/>
                <a:lightRig rig="threePt" dir="t"/>
              </a:scene3d>
              <a:sp3d prstMaterial="softEdge">
                <a:bevelT w="127000"/>
                <a:bevelB w="38100"/>
              </a:sp3d>
            </c:spPr>
            <c:extLst>
              <c:ext xmlns:c16="http://schemas.microsoft.com/office/drawing/2014/chart" uri="{C3380CC4-5D6E-409C-BE32-E72D297353CC}">
                <c16:uniqueId val="{00000005-B5B3-445C-9ABD-0FEC01E44359}"/>
              </c:ext>
            </c:extLst>
          </c:dPt>
          <c:dPt>
            <c:idx val="3"/>
            <c:bubble3D val="0"/>
            <c:spPr>
              <a:solidFill>
                <a:srgbClr val="E27100"/>
              </a:solidFill>
              <a:ln w="19050">
                <a:solidFill>
                  <a:schemeClr val="lt1"/>
                </a:solidFill>
              </a:ln>
              <a:effectLst>
                <a:softEdge rad="12700"/>
              </a:effectLst>
              <a:scene3d>
                <a:camera prst="orthographicFront"/>
                <a:lightRig rig="threePt" dir="t"/>
              </a:scene3d>
              <a:sp3d prstMaterial="softEdge">
                <a:bevelT w="127000"/>
                <a:bevelB w="38100"/>
              </a:sp3d>
            </c:spPr>
            <c:extLst>
              <c:ext xmlns:c16="http://schemas.microsoft.com/office/drawing/2014/chart" uri="{C3380CC4-5D6E-409C-BE32-E72D297353CC}">
                <c16:uniqueId val="{00000007-B5B3-445C-9ABD-0FEC01E44359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5B3-445C-9ABD-0FEC01E44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0.23111</cdr:x>
      <cdr:y>0</cdr:y>
    </cdr:from>
    <cdr:to>
      <cdr:x>0.76887</cdr:x>
      <cdr:y>1</cdr:y>
    </cdr:to>
    <cdr:pic>
      <cdr:nvPicPr>
        <cdr:cNvPr id="3" name="Picture 2">
          <a:extLst xmlns:a="http://schemas.openxmlformats.org/drawingml/2006/main">
            <a:ext uri="{FF2B5EF4-FFF2-40B4-BE49-F238E27FC236}">
              <a16:creationId xmlns:a16="http://schemas.microsoft.com/office/drawing/2014/main" id="{CCA27226-2457-42A3-B816-820063D2ADEF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1164786" y="0"/>
          <a:ext cx="2710300" cy="50400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0.13884</cdr:x>
      <cdr:y>0.09552</cdr:y>
    </cdr:from>
    <cdr:to>
      <cdr:x>0.5</cdr:x>
      <cdr:y>0.19227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00A759F8-3F1D-47E4-B71D-0476E000188B}"/>
            </a:ext>
          </a:extLst>
        </cdr:cNvPr>
        <cdr:cNvSpPr txBox="1"/>
      </cdr:nvSpPr>
      <cdr:spPr>
        <a:xfrm xmlns:a="http://schemas.openxmlformats.org/drawingml/2006/main">
          <a:off x="699746" y="481404"/>
          <a:ext cx="1820253" cy="4876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defTabSz="457200" rtl="0"/>
          <a:r>
            <a:rPr lang="en-US" sz="20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Access</a:t>
          </a:r>
        </a:p>
        <a:p xmlns:a="http://schemas.openxmlformats.org/drawingml/2006/main">
          <a:pPr algn="ctr" defTabSz="457200" rtl="0"/>
          <a:endParaRPr lang="en-US" sz="20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0.40929</cdr:x>
      <cdr:y>0.40929</cdr:y>
    </cdr:from>
    <cdr:to>
      <cdr:x>0.59071</cdr:x>
      <cdr:y>0.59071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42883697-3360-4AD2-9263-BBD45A6E43DD}"/>
            </a:ext>
          </a:extLst>
        </cdr:cNvPr>
        <cdr:cNvSpPr txBox="1"/>
      </cdr:nvSpPr>
      <cdr:spPr>
        <a:xfrm xmlns:a="http://schemas.openxmlformats.org/drawingml/2006/main">
          <a:off x="2062800" y="20628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CA" sz="1100" dirty="0"/>
        </a:p>
      </cdr:txBody>
    </cdr:sp>
  </cdr:relSizeAnchor>
  <cdr:relSizeAnchor xmlns:cdr="http://schemas.openxmlformats.org/drawingml/2006/chartDrawing">
    <cdr:from>
      <cdr:x>0.41352</cdr:x>
      <cdr:y>0.39348</cdr:y>
    </cdr:from>
    <cdr:to>
      <cdr:x>0.59495</cdr:x>
      <cdr:y>0.5749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9CE70CAC-E226-412B-9983-1081414CFAE3}"/>
            </a:ext>
          </a:extLst>
        </cdr:cNvPr>
        <cdr:cNvSpPr txBox="1"/>
      </cdr:nvSpPr>
      <cdr:spPr>
        <a:xfrm xmlns:a="http://schemas.openxmlformats.org/drawingml/2006/main">
          <a:off x="2084165" y="198311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CA" sz="1100" dirty="0"/>
        </a:p>
      </cdr:txBody>
    </cdr:sp>
  </cdr:relSizeAnchor>
  <cdr:relSizeAnchor xmlns:cdr="http://schemas.openxmlformats.org/drawingml/2006/chartDrawing">
    <cdr:from>
      <cdr:x>0.4261</cdr:x>
      <cdr:y>0.09868</cdr:y>
    </cdr:from>
    <cdr:to>
      <cdr:x>0.83251</cdr:x>
      <cdr:y>0.1889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9437A7AE-3FD6-46D1-AC34-483EFE23FE04}"/>
            </a:ext>
          </a:extLst>
        </cdr:cNvPr>
        <cdr:cNvSpPr txBox="1"/>
      </cdr:nvSpPr>
      <cdr:spPr>
        <a:xfrm xmlns:a="http://schemas.openxmlformats.org/drawingml/2006/main">
          <a:off x="2147567" y="497331"/>
          <a:ext cx="2048289" cy="4547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defTabSz="457200" rtl="0"/>
          <a:r>
            <a:rPr lang="en-US" sz="20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Quality</a:t>
          </a:r>
        </a:p>
        <a:p xmlns:a="http://schemas.openxmlformats.org/drawingml/2006/main">
          <a:pPr algn="l" defTabSz="457200" rtl="0"/>
          <a:endParaRPr lang="en-US" sz="20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 xmlns:a="http://schemas.openxmlformats.org/drawingml/2006/main">
          <a:pPr algn="ctr" defTabSz="457200" rtl="0"/>
          <a:endParaRPr lang="en-CA" sz="14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0.18497</cdr:x>
      <cdr:y>0.71599</cdr:y>
    </cdr:from>
    <cdr:to>
      <cdr:x>0.43722</cdr:x>
      <cdr:y>0.92138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B2BB9ED0-FA31-49DD-A0E6-53B5C6664A86}"/>
            </a:ext>
          </a:extLst>
        </cdr:cNvPr>
        <cdr:cNvSpPr txBox="1"/>
      </cdr:nvSpPr>
      <cdr:spPr>
        <a:xfrm xmlns:a="http://schemas.openxmlformats.org/drawingml/2006/main">
          <a:off x="932232" y="3608612"/>
          <a:ext cx="1271350" cy="10351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Contributing leadership</a:t>
          </a:r>
        </a:p>
        <a:p xmlns:a="http://schemas.openxmlformats.org/drawingml/2006/main">
          <a:pPr algn="ctr"/>
          <a:r>
            <a: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and innovation to our </a:t>
          </a:r>
        </a:p>
        <a:p xmlns:a="http://schemas.openxmlformats.org/drawingml/2006/main">
          <a:pPr algn="ctr"/>
          <a:r>
            <a: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Healthcare system</a:t>
          </a:r>
          <a:endParaRPr lang="en-CA" sz="14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0.21237</cdr:x>
      <cdr:y>0.22642</cdr:y>
    </cdr:from>
    <cdr:to>
      <cdr:x>0.3938</cdr:x>
      <cdr:y>0.40785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:a16="http://schemas.microsoft.com/office/drawing/2014/main" id="{350CF4D8-22E1-4F64-BBEE-0F047D55D812}"/>
            </a:ext>
          </a:extLst>
        </cdr:cNvPr>
        <cdr:cNvSpPr txBox="1"/>
      </cdr:nvSpPr>
      <cdr:spPr>
        <a:xfrm xmlns:a="http://schemas.openxmlformats.org/drawingml/2006/main">
          <a:off x="1070364" y="114117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Helping Patients and</a:t>
          </a:r>
        </a:p>
        <a:p xmlns:a="http://schemas.openxmlformats.org/drawingml/2006/main">
          <a:pPr algn="ctr"/>
          <a:r>
            <a: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Families get the </a:t>
          </a:r>
        </a:p>
        <a:p xmlns:a="http://schemas.openxmlformats.org/drawingml/2006/main">
          <a:pPr algn="ctr"/>
          <a:r>
            <a: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care the need</a:t>
          </a:r>
          <a:endParaRPr lang="en-CA" sz="14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0.59848</cdr:x>
      <cdr:y>0.2088</cdr:y>
    </cdr:from>
    <cdr:to>
      <cdr:x>0.87466</cdr:x>
      <cdr:y>0.54159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5A72C7CB-A48A-42DB-BD0A-B11F5DA9D1F3}"/>
            </a:ext>
          </a:extLst>
        </cdr:cNvPr>
        <cdr:cNvSpPr txBox="1"/>
      </cdr:nvSpPr>
      <cdr:spPr>
        <a:xfrm xmlns:a="http://schemas.openxmlformats.org/drawingml/2006/main">
          <a:off x="3016347" y="1052355"/>
          <a:ext cx="1391954" cy="16772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Providing quality, </a:t>
          </a:r>
        </a:p>
        <a:p xmlns:a="http://schemas.openxmlformats.org/drawingml/2006/main">
          <a:pPr algn="ctr"/>
          <a:r>
            <a: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evidence-informed, </a:t>
          </a:r>
        </a:p>
        <a:p xmlns:a="http://schemas.openxmlformats.org/drawingml/2006/main">
          <a:pPr algn="ctr"/>
          <a:r>
            <a: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physically, </a:t>
          </a:r>
        </a:p>
        <a:p xmlns:a="http://schemas.openxmlformats.org/drawingml/2006/main">
          <a:pPr algn="ctr"/>
          <a:r>
            <a: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psychologically </a:t>
          </a:r>
        </a:p>
        <a:p xmlns:a="http://schemas.openxmlformats.org/drawingml/2006/main">
          <a:pPr algn="ctr"/>
          <a:r>
            <a: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and culturally </a:t>
          </a:r>
        </a:p>
        <a:p xmlns:a="http://schemas.openxmlformats.org/drawingml/2006/main">
          <a:pPr algn="ctr"/>
          <a:r>
            <a: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safe care</a:t>
          </a:r>
        </a:p>
        <a:p xmlns:a="http://schemas.openxmlformats.org/drawingml/2006/main">
          <a:endParaRPr lang="en-CA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46621-5B08-43EC-943F-715255A80D1D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CA1C4-4C1F-4A64-9EFC-81CC9D04EAE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0291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B36B-C235-4D71-8AD1-1D647508B014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E2F6-9830-440D-BA78-1BBF11B381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1235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B36B-C235-4D71-8AD1-1D647508B014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E2F6-9830-440D-BA78-1BBF11B381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9649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B36B-C235-4D71-8AD1-1D647508B014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E2F6-9830-440D-BA78-1BBF11B381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4953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B36B-C235-4D71-8AD1-1D647508B014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E2F6-9830-440D-BA78-1BBF11B381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4344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B36B-C235-4D71-8AD1-1D647508B014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E2F6-9830-440D-BA78-1BBF11B381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6145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B36B-C235-4D71-8AD1-1D647508B014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E2F6-9830-440D-BA78-1BBF11B381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5414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B36B-C235-4D71-8AD1-1D647508B014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E2F6-9830-440D-BA78-1BBF11B381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2794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B36B-C235-4D71-8AD1-1D647508B014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E2F6-9830-440D-BA78-1BBF11B381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278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B36B-C235-4D71-8AD1-1D647508B014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E2F6-9830-440D-BA78-1BBF11B381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2389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B36B-C235-4D71-8AD1-1D647508B014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E2F6-9830-440D-BA78-1BBF11B381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9580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B36B-C235-4D71-8AD1-1D647508B014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E2F6-9830-440D-BA78-1BBF11B381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82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EB36B-C235-4D71-8AD1-1D647508B014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1E2F6-9830-440D-BA78-1BBF11B381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8493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583737"/>
            <a:ext cx="7886700" cy="390623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Red Lake Margaret Cochenour Memorial Hospital</a:t>
            </a:r>
          </a:p>
          <a:p>
            <a:pPr marL="0" indent="0">
              <a:buNone/>
            </a:pP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Our Vision</a:t>
            </a:r>
          </a:p>
          <a:p>
            <a:r>
              <a:rPr lang="en-US" i="1" dirty="0">
                <a:solidFill>
                  <a:schemeClr val="accent5">
                    <a:lumMod val="50000"/>
                  </a:schemeClr>
                </a:solidFill>
              </a:rPr>
              <a:t>Working together towards excellence in Northern Healthcare</a:t>
            </a:r>
          </a:p>
          <a:p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Our Mission</a:t>
            </a:r>
          </a:p>
          <a:p>
            <a:r>
              <a:rPr lang="en-US" i="1" dirty="0">
                <a:solidFill>
                  <a:schemeClr val="accent5">
                    <a:lumMod val="50000"/>
                  </a:schemeClr>
                </a:solidFill>
              </a:rPr>
              <a:t>Compassionate, quality care – every patient, every time</a:t>
            </a:r>
            <a:endParaRPr lang="en-CA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138974"/>
            <a:ext cx="938358" cy="7267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72780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>
            <a:extLst>
              <a:ext uri="{FF2B5EF4-FFF2-40B4-BE49-F238E27FC236}">
                <a16:creationId xmlns:a16="http://schemas.microsoft.com/office/drawing/2014/main" id="{DFD998E1-7217-4AE4-A2A5-97B15204FBCD}"/>
              </a:ext>
            </a:extLst>
          </p:cNvPr>
          <p:cNvSpPr/>
          <p:nvPr/>
        </p:nvSpPr>
        <p:spPr>
          <a:xfrm>
            <a:off x="1692000" y="549000"/>
            <a:ext cx="5760000" cy="5760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35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7C55248-F1BD-485B-BF02-B4F802F00585}"/>
              </a:ext>
            </a:extLst>
          </p:cNvPr>
          <p:cNvGrpSpPr/>
          <p:nvPr/>
        </p:nvGrpSpPr>
        <p:grpSpPr>
          <a:xfrm>
            <a:off x="2142000" y="999000"/>
            <a:ext cx="4860000" cy="4860000"/>
            <a:chOff x="3695530" y="1028530"/>
            <a:chExt cx="4800938" cy="480093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C01F0F9-0089-4017-B4C2-A5E4F0AB2E2C}"/>
                </a:ext>
              </a:extLst>
            </p:cNvPr>
            <p:cNvSpPr/>
            <p:nvPr/>
          </p:nvSpPr>
          <p:spPr>
            <a:xfrm>
              <a:off x="3695530" y="1028531"/>
              <a:ext cx="2346282" cy="2346282"/>
            </a:xfrm>
            <a:custGeom>
              <a:avLst/>
              <a:gdLst>
                <a:gd name="connsiteX0" fmla="*/ 0 w 2346282"/>
                <a:gd name="connsiteY0" fmla="*/ 2346282 h 2346282"/>
                <a:gd name="connsiteX1" fmla="*/ 2346282 w 2346282"/>
                <a:gd name="connsiteY1" fmla="*/ 0 h 2346282"/>
                <a:gd name="connsiteX2" fmla="*/ 2346282 w 2346282"/>
                <a:gd name="connsiteY2" fmla="*/ 2346282 h 2346282"/>
                <a:gd name="connsiteX3" fmla="*/ 0 w 2346282"/>
                <a:gd name="connsiteY3" fmla="*/ 2346282 h 2346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46282" h="2346282">
                  <a:moveTo>
                    <a:pt x="0" y="2346282"/>
                  </a:moveTo>
                  <a:cubicBezTo>
                    <a:pt x="0" y="1050466"/>
                    <a:pt x="1050466" y="0"/>
                    <a:pt x="2346282" y="0"/>
                  </a:cubicBezTo>
                  <a:lnTo>
                    <a:pt x="2346282" y="2346282"/>
                  </a:lnTo>
                  <a:lnTo>
                    <a:pt x="0" y="2346282"/>
                  </a:lnTo>
                  <a:close/>
                </a:path>
              </a:pathLst>
            </a:custGeom>
            <a:solidFill>
              <a:srgbClr val="0099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27422" tIns="627422" rIns="112014" bIns="112014" numCol="1" spcCol="1270" anchor="ctr" anchorCtr="0">
              <a:noAutofit/>
            </a:bodyPr>
            <a:lstStyle/>
            <a:p>
              <a:pPr algn="ctr" defTabSz="70007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21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Keeping Our Word</a:t>
              </a:r>
            </a:p>
            <a:p>
              <a:pPr algn="ctr" defTabSz="70007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CA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CB92BD4-FA06-429D-A9C8-90B79E7FDAB6}"/>
                </a:ext>
              </a:extLst>
            </p:cNvPr>
            <p:cNvSpPr/>
            <p:nvPr/>
          </p:nvSpPr>
          <p:spPr>
            <a:xfrm>
              <a:off x="6150186" y="1028530"/>
              <a:ext cx="2346282" cy="2346282"/>
            </a:xfrm>
            <a:custGeom>
              <a:avLst/>
              <a:gdLst>
                <a:gd name="connsiteX0" fmla="*/ 0 w 2346282"/>
                <a:gd name="connsiteY0" fmla="*/ 2346282 h 2346282"/>
                <a:gd name="connsiteX1" fmla="*/ 2346282 w 2346282"/>
                <a:gd name="connsiteY1" fmla="*/ 0 h 2346282"/>
                <a:gd name="connsiteX2" fmla="*/ 2346282 w 2346282"/>
                <a:gd name="connsiteY2" fmla="*/ 2346282 h 2346282"/>
                <a:gd name="connsiteX3" fmla="*/ 0 w 2346282"/>
                <a:gd name="connsiteY3" fmla="*/ 2346282 h 2346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46282" h="2346282">
                  <a:moveTo>
                    <a:pt x="0" y="0"/>
                  </a:moveTo>
                  <a:cubicBezTo>
                    <a:pt x="1295816" y="0"/>
                    <a:pt x="2346282" y="1050466"/>
                    <a:pt x="2346282" y="2346282"/>
                  </a:cubicBezTo>
                  <a:lnTo>
                    <a:pt x="0" y="2346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2014" tIns="627422" rIns="627422" bIns="112014" numCol="1" spcCol="1270" anchor="ctr" anchorCtr="0">
              <a:noAutofit/>
            </a:bodyPr>
            <a:lstStyle/>
            <a:p>
              <a:pPr algn="ctr" defTabSz="70007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21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Speaking Up for Our Patients and Community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BA86327-0814-40D6-9A09-4E16F0DC125F}"/>
                </a:ext>
              </a:extLst>
            </p:cNvPr>
            <p:cNvSpPr/>
            <p:nvPr/>
          </p:nvSpPr>
          <p:spPr>
            <a:xfrm rot="21600000">
              <a:off x="6150186" y="3483185"/>
              <a:ext cx="2346282" cy="2346283"/>
            </a:xfrm>
            <a:custGeom>
              <a:avLst/>
              <a:gdLst>
                <a:gd name="connsiteX0" fmla="*/ 0 w 2346282"/>
                <a:gd name="connsiteY0" fmla="*/ 2346282 h 2346282"/>
                <a:gd name="connsiteX1" fmla="*/ 2346282 w 2346282"/>
                <a:gd name="connsiteY1" fmla="*/ 0 h 2346282"/>
                <a:gd name="connsiteX2" fmla="*/ 2346282 w 2346282"/>
                <a:gd name="connsiteY2" fmla="*/ 2346282 h 2346282"/>
                <a:gd name="connsiteX3" fmla="*/ 0 w 2346282"/>
                <a:gd name="connsiteY3" fmla="*/ 2346282 h 2346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46282" h="2346282">
                  <a:moveTo>
                    <a:pt x="2346282" y="0"/>
                  </a:moveTo>
                  <a:cubicBezTo>
                    <a:pt x="2346282" y="1295816"/>
                    <a:pt x="1295816" y="2346282"/>
                    <a:pt x="0" y="2346282"/>
                  </a:cubicBezTo>
                  <a:lnTo>
                    <a:pt x="0" y="0"/>
                  </a:lnTo>
                  <a:lnTo>
                    <a:pt x="2346282" y="0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2014" tIns="112015" rIns="627422" bIns="627422" numCol="1" spcCol="1270" anchor="ctr" anchorCtr="0">
              <a:noAutofit/>
            </a:bodyPr>
            <a:lstStyle/>
            <a:p>
              <a:pPr algn="ctr" defTabSz="70007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21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Being Inclusive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0A9918-9F57-48EA-ACAE-6838406F6FA8}"/>
                </a:ext>
              </a:extLst>
            </p:cNvPr>
            <p:cNvSpPr/>
            <p:nvPr/>
          </p:nvSpPr>
          <p:spPr>
            <a:xfrm>
              <a:off x="3695530" y="3483186"/>
              <a:ext cx="2346282" cy="2346282"/>
            </a:xfrm>
            <a:custGeom>
              <a:avLst/>
              <a:gdLst>
                <a:gd name="connsiteX0" fmla="*/ 0 w 2346282"/>
                <a:gd name="connsiteY0" fmla="*/ 2346282 h 2346282"/>
                <a:gd name="connsiteX1" fmla="*/ 2346282 w 2346282"/>
                <a:gd name="connsiteY1" fmla="*/ 0 h 2346282"/>
                <a:gd name="connsiteX2" fmla="*/ 2346282 w 2346282"/>
                <a:gd name="connsiteY2" fmla="*/ 2346282 h 2346282"/>
                <a:gd name="connsiteX3" fmla="*/ 0 w 2346282"/>
                <a:gd name="connsiteY3" fmla="*/ 2346282 h 2346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46282" h="2346282">
                  <a:moveTo>
                    <a:pt x="2346282" y="2346282"/>
                  </a:moveTo>
                  <a:cubicBezTo>
                    <a:pt x="1050466" y="2346282"/>
                    <a:pt x="0" y="1295816"/>
                    <a:pt x="0" y="0"/>
                  </a:cubicBezTo>
                  <a:lnTo>
                    <a:pt x="2346282" y="0"/>
                  </a:lnTo>
                  <a:lnTo>
                    <a:pt x="2346282" y="2346282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27422" tIns="112014" rIns="112014" bIns="627422" numCol="1" spcCol="1270" anchor="ctr" anchorCtr="0">
              <a:noAutofit/>
            </a:bodyPr>
            <a:lstStyle/>
            <a:p>
              <a:pPr algn="ctr" defTabSz="70007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21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Working Together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B6AB47B7-F63E-402D-8E34-D8D3C392206A}"/>
              </a:ext>
            </a:extLst>
          </p:cNvPr>
          <p:cNvSpPr/>
          <p:nvPr/>
        </p:nvSpPr>
        <p:spPr>
          <a:xfrm>
            <a:off x="2142000" y="838676"/>
            <a:ext cx="4863326" cy="5327129"/>
          </a:xfrm>
          <a:prstGeom prst="rect">
            <a:avLst/>
          </a:prstGeom>
          <a:noFill/>
        </p:spPr>
        <p:txBody>
          <a:bodyPr spcFirstLastPara="1" wrap="none" lIns="68580" tIns="34290" rIns="68580" bIns="34290" numCol="1">
            <a:prstTxWarp prst="textArchUp">
              <a:avLst>
                <a:gd name="adj" fmla="val 9690222"/>
              </a:avLst>
            </a:prstTxWarp>
            <a:spAutoFit/>
          </a:bodyPr>
          <a:lstStyle/>
          <a:p>
            <a:pPr algn="ctr"/>
            <a:r>
              <a:rPr lang="en-CA" sz="3200" b="1" spc="38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Our Values</a:t>
            </a:r>
            <a:endParaRPr lang="en-US" sz="3200" b="1" spc="38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81B483B-93C8-499E-BAA3-AC162F05964E}"/>
              </a:ext>
            </a:extLst>
          </p:cNvPr>
          <p:cNvSpPr/>
          <p:nvPr/>
        </p:nvSpPr>
        <p:spPr>
          <a:xfrm>
            <a:off x="2348451" y="3428897"/>
            <a:ext cx="4447097" cy="2736805"/>
          </a:xfrm>
          <a:prstGeom prst="rect">
            <a:avLst/>
          </a:prstGeom>
          <a:noFill/>
        </p:spPr>
        <p:txBody>
          <a:bodyPr spcFirstLastPara="1" wrap="none" lIns="68580" tIns="34290" rIns="68580" bIns="34290" numCol="1">
            <a:prstTxWarp prst="textArchDown">
              <a:avLst/>
            </a:prstTxWarp>
            <a:spAutoFit/>
          </a:bodyPr>
          <a:lstStyle/>
          <a:p>
            <a:pPr algn="ctr"/>
            <a:r>
              <a:rPr lang="en-CA" sz="3200" b="1" spc="38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Respect</a:t>
            </a:r>
            <a:endParaRPr lang="en-US" sz="4050" b="1" spc="38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0518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>
            <a:extLst>
              <a:ext uri="{FF2B5EF4-FFF2-40B4-BE49-F238E27FC236}">
                <a16:creationId xmlns:a16="http://schemas.microsoft.com/office/drawing/2014/main" id="{DC10509E-C68C-4E9C-81DC-E2AE31F9E755}"/>
              </a:ext>
            </a:extLst>
          </p:cNvPr>
          <p:cNvSpPr/>
          <p:nvPr/>
        </p:nvSpPr>
        <p:spPr>
          <a:xfrm>
            <a:off x="1692000" y="549000"/>
            <a:ext cx="5760000" cy="5760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350" dirty="0"/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C817DC0E-862F-4624-B4AD-3464968AF5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1439224"/>
              </p:ext>
            </p:extLst>
          </p:nvPr>
        </p:nvGraphicFramePr>
        <p:xfrm>
          <a:off x="2051999" y="909000"/>
          <a:ext cx="504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Rectangle 20">
            <a:extLst>
              <a:ext uri="{FF2B5EF4-FFF2-40B4-BE49-F238E27FC236}">
                <a16:creationId xmlns:a16="http://schemas.microsoft.com/office/drawing/2014/main" id="{B6AB47B7-F63E-402D-8E34-D8D3C392206A}"/>
              </a:ext>
            </a:extLst>
          </p:cNvPr>
          <p:cNvSpPr/>
          <p:nvPr/>
        </p:nvSpPr>
        <p:spPr>
          <a:xfrm>
            <a:off x="2386837" y="909000"/>
            <a:ext cx="4370324" cy="3196757"/>
          </a:xfrm>
          <a:prstGeom prst="rect">
            <a:avLst/>
          </a:prstGeom>
          <a:noFill/>
        </p:spPr>
        <p:txBody>
          <a:bodyPr spcFirstLastPara="1" wrap="none" lIns="68580" tIns="34290" rIns="68580" bIns="34290" numCol="1">
            <a:prstTxWarp prst="textArchUp">
              <a:avLst>
                <a:gd name="adj" fmla="val 5486242"/>
              </a:avLst>
            </a:prstTxWarp>
            <a:spAutoFit/>
          </a:bodyPr>
          <a:lstStyle/>
          <a:p>
            <a:pPr algn="ctr"/>
            <a:r>
              <a:rPr lang="en-US" sz="3200" b="1" spc="38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PRIORITIES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81B483B-93C8-499E-BAA3-AC162F05964E}"/>
              </a:ext>
            </a:extLst>
          </p:cNvPr>
          <p:cNvSpPr/>
          <p:nvPr/>
        </p:nvSpPr>
        <p:spPr>
          <a:xfrm>
            <a:off x="2348881" y="3334751"/>
            <a:ext cx="4447097" cy="2736805"/>
          </a:xfrm>
          <a:prstGeom prst="rect">
            <a:avLst/>
          </a:prstGeom>
          <a:noFill/>
        </p:spPr>
        <p:txBody>
          <a:bodyPr spcFirstLastPara="1" wrap="none" lIns="68580" tIns="34290" rIns="68580" bIns="34290" numCol="1">
            <a:prstTxWarp prst="textArchDown">
              <a:avLst>
                <a:gd name="adj" fmla="val 16299589"/>
              </a:avLst>
            </a:prstTxWarp>
            <a:spAutoFit/>
          </a:bodyPr>
          <a:lstStyle/>
          <a:p>
            <a:pPr algn="ctr"/>
            <a:r>
              <a:rPr lang="en-CA" sz="3200" b="1" spc="38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CARING</a:t>
            </a:r>
            <a:endParaRPr lang="en-US" sz="3200" b="1" spc="38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3EBE5D-AD14-4744-889C-E8C4B142E9EC}"/>
              </a:ext>
            </a:extLst>
          </p:cNvPr>
          <p:cNvSpPr txBox="1"/>
          <p:nvPr/>
        </p:nvSpPr>
        <p:spPr>
          <a:xfrm>
            <a:off x="4075580" y="2922896"/>
            <a:ext cx="992836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Team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Valuing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 Other</a:t>
            </a:r>
            <a:endParaRPr lang="en-CA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A41803-2B5E-4D92-9270-AE6FE11F5271}"/>
              </a:ext>
            </a:extLst>
          </p:cNvPr>
          <p:cNvSpPr txBox="1"/>
          <p:nvPr/>
        </p:nvSpPr>
        <p:spPr>
          <a:xfrm>
            <a:off x="2383514" y="3467562"/>
            <a:ext cx="169206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Leadership &amp; Innovation</a:t>
            </a:r>
          </a:p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421227-1E46-493E-863E-74F79115EF18}"/>
              </a:ext>
            </a:extLst>
          </p:cNvPr>
          <p:cNvSpPr txBox="1"/>
          <p:nvPr/>
        </p:nvSpPr>
        <p:spPr>
          <a:xfrm>
            <a:off x="5061912" y="3638620"/>
            <a:ext cx="1692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Sustainable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Infrastructure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4573EE-F67A-4138-A2C7-E916DD4D1EBF}"/>
              </a:ext>
            </a:extLst>
          </p:cNvPr>
          <p:cNvSpPr txBox="1"/>
          <p:nvPr/>
        </p:nvSpPr>
        <p:spPr>
          <a:xfrm>
            <a:off x="4813653" y="4552433"/>
            <a:ext cx="124425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Managing our 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resources 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responsibly</a:t>
            </a:r>
            <a:endParaRPr lang="en-CA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0202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45403"/>
              </p:ext>
            </p:extLst>
          </p:nvPr>
        </p:nvGraphicFramePr>
        <p:xfrm>
          <a:off x="732307" y="2494119"/>
          <a:ext cx="7882982" cy="3998233"/>
        </p:xfrm>
        <a:graphic>
          <a:graphicData uri="http://schemas.openxmlformats.org/drawingml/2006/table">
            <a:tbl>
              <a:tblPr firstRow="1" firstCol="1" bandRow="1"/>
              <a:tblGrid>
                <a:gridCol w="640827">
                  <a:extLst>
                    <a:ext uri="{9D8B030D-6E8A-4147-A177-3AD203B41FA5}">
                      <a16:colId xmlns:a16="http://schemas.microsoft.com/office/drawing/2014/main" val="1513543501"/>
                    </a:ext>
                  </a:extLst>
                </a:gridCol>
                <a:gridCol w="1447995">
                  <a:extLst>
                    <a:ext uri="{9D8B030D-6E8A-4147-A177-3AD203B41FA5}">
                      <a16:colId xmlns:a16="http://schemas.microsoft.com/office/drawing/2014/main" val="4217312265"/>
                    </a:ext>
                  </a:extLst>
                </a:gridCol>
                <a:gridCol w="1448540">
                  <a:extLst>
                    <a:ext uri="{9D8B030D-6E8A-4147-A177-3AD203B41FA5}">
                      <a16:colId xmlns:a16="http://schemas.microsoft.com/office/drawing/2014/main" val="2656319902"/>
                    </a:ext>
                  </a:extLst>
                </a:gridCol>
                <a:gridCol w="1448540">
                  <a:extLst>
                    <a:ext uri="{9D8B030D-6E8A-4147-A177-3AD203B41FA5}">
                      <a16:colId xmlns:a16="http://schemas.microsoft.com/office/drawing/2014/main" val="621265994"/>
                    </a:ext>
                  </a:extLst>
                </a:gridCol>
                <a:gridCol w="1448540">
                  <a:extLst>
                    <a:ext uri="{9D8B030D-6E8A-4147-A177-3AD203B41FA5}">
                      <a16:colId xmlns:a16="http://schemas.microsoft.com/office/drawing/2014/main" val="609536859"/>
                    </a:ext>
                  </a:extLst>
                </a:gridCol>
                <a:gridCol w="1448540">
                  <a:extLst>
                    <a:ext uri="{9D8B030D-6E8A-4147-A177-3AD203B41FA5}">
                      <a16:colId xmlns:a16="http://schemas.microsoft.com/office/drawing/2014/main" val="3179924629"/>
                    </a:ext>
                  </a:extLst>
                </a:gridCol>
              </a:tblGrid>
              <a:tr h="242678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Our 2020-23 Priorities</a:t>
                      </a:r>
                      <a:endParaRPr lang="en-C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393247"/>
                  </a:ext>
                </a:extLst>
              </a:tr>
              <a:tr h="3336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Priorities</a:t>
                      </a:r>
                      <a:endParaRPr lang="en-CA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4C8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Quality</a:t>
                      </a:r>
                      <a:endParaRPr lang="en-C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Access</a:t>
                      </a:r>
                      <a:endParaRPr lang="en-C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</a:t>
                      </a:r>
                      <a:endParaRPr lang="en-CA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Leadership and Innovation</a:t>
                      </a:r>
                      <a:endParaRPr lang="en-CA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Sustainable Infrastructure</a:t>
                      </a:r>
                      <a:endParaRPr lang="en-CA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993712"/>
                  </a:ext>
                </a:extLst>
              </a:tr>
              <a:tr h="8341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Goals</a:t>
                      </a:r>
                      <a:endParaRPr lang="en-C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4C8B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CA" sz="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provide quality, evidence-informed, physically, psychologically and culturally safe care </a:t>
                      </a:r>
                      <a:endParaRPr lang="en-C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CA" sz="8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help patients and families get the care they need</a:t>
                      </a:r>
                      <a:endParaRPr lang="en-CA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8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8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value each other</a:t>
                      </a:r>
                      <a:endParaRPr lang="en-CA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contribute leadership and innovation to our healthcare system</a:t>
                      </a:r>
                      <a:endParaRPr lang="en-CA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8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manage our resources responsibly</a:t>
                      </a:r>
                      <a:endParaRPr lang="en-C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665702"/>
                  </a:ext>
                </a:extLst>
              </a:tr>
              <a:tr h="2587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Objectives</a:t>
                      </a:r>
                      <a:endParaRPr lang="en-C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4C8BF"/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CA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Improving Indigenous Patient experience</a:t>
                      </a:r>
                    </a:p>
                    <a:p>
                      <a:pPr marL="228600" lvl="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C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CA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Improving overall patient experience</a:t>
                      </a:r>
                    </a:p>
                    <a:p>
                      <a:pPr marL="228600" lvl="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C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CA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Meeting our Quality Improvement Plan Mental Health and Palliative Care targets </a:t>
                      </a:r>
                    </a:p>
                    <a:p>
                      <a:pPr marL="228600" lvl="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C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CA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Achieving Lab, Pharmacy and overall accreditation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C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CA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Increasing care access through virtual visits</a:t>
                      </a: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CA" sz="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CA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Participating in initiatives to improve access to care.</a:t>
                      </a: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CA" sz="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CA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Reducing 30-day readmission rates for selected conditions</a:t>
                      </a:r>
                    </a:p>
                    <a:p>
                      <a:pPr marL="0" lvl="0" indent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CA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CA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Decreasing turnover</a:t>
                      </a: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CA" sz="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CA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Continue improving staff satisfaction</a:t>
                      </a: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CA" sz="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CA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Decreasing the number of violence-related incidents in our workplace</a:t>
                      </a: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CA" sz="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CA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Increasing the number of primary and secondary school students directly informed about healthcare careers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Partnering to innovate and improve healthcare delivery in our region and province</a:t>
                      </a:r>
                      <a:endParaRPr lang="en-CA" sz="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CA" sz="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CA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Achieving our fiscal targets</a:t>
                      </a: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CA" sz="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CA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Maintaining Information </a:t>
                      </a: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CA" sz="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CA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Technology system availability </a:t>
                      </a: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CA" sz="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CA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Maintaining  Cybersecurity </a:t>
                      </a: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CA" sz="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483972"/>
                  </a:ext>
                </a:extLst>
              </a:tr>
            </a:tbl>
          </a:graphicData>
        </a:graphic>
      </p:graphicFrame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" y="890202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 sz="1350"/>
          </a:p>
        </p:txBody>
      </p:sp>
      <p:pic>
        <p:nvPicPr>
          <p:cNvPr id="205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43" t="2499" r="22969" b="2222"/>
          <a:stretch>
            <a:fillRect/>
          </a:stretch>
        </p:blipFill>
        <p:spPr bwMode="auto">
          <a:xfrm>
            <a:off x="6928526" y="775154"/>
            <a:ext cx="1752600" cy="1693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" y="890202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 sz="135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732308" y="782482"/>
            <a:ext cx="6829108" cy="170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altLang="en-US" b="1" dirty="0">
                <a:solidFill>
                  <a:srgbClr val="1F4E7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 Lake Margaret Cochenour Memorial Hospital </a:t>
            </a:r>
            <a:endParaRPr lang="en-CA" altLang="en-US" sz="800" dirty="0"/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altLang="en-US" b="1" dirty="0">
                <a:solidFill>
                  <a:srgbClr val="1F4E7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Strategic Plan 2020-2023 Summary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altLang="en-US" sz="600" dirty="0"/>
          </a:p>
          <a:p>
            <a:pPr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b="1" i="1" dirty="0">
              <a:solidFill>
                <a:srgbClr val="1F4E7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altLang="en-US" sz="1200" b="1" i="1" dirty="0">
              <a:solidFill>
                <a:srgbClr val="1F4E7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altLang="en-US" sz="1400" b="1" i="1" dirty="0">
                <a:solidFill>
                  <a:srgbClr val="1F4E7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Vision: 	Working Together Towards Excellence in Northern Healthcare </a:t>
            </a:r>
            <a:endParaRPr lang="en-CA" altLang="en-US" sz="700" dirty="0"/>
          </a:p>
          <a:p>
            <a:pPr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altLang="en-US" sz="1400" b="1" i="1" dirty="0">
                <a:solidFill>
                  <a:srgbClr val="1F4E7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Mission: 	Compassionate, Quality Care – Every Patient, Every time</a:t>
            </a:r>
            <a:endParaRPr lang="en-CA" altLang="en-US" sz="700" dirty="0"/>
          </a:p>
          <a:p>
            <a:pPr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altLang="en-US" sz="8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CA" altLang="en-US" sz="135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72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1089</TotalTime>
  <Words>293</Words>
  <Application>Microsoft Office PowerPoint</Application>
  <PresentationFormat>On-screen Show (4:3)</PresentationFormat>
  <Paragraphs>93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Kaczmarek</dc:creator>
  <cp:lastModifiedBy>Hannah Kochuk</cp:lastModifiedBy>
  <cp:revision>38</cp:revision>
  <dcterms:created xsi:type="dcterms:W3CDTF">2019-11-26T01:46:45Z</dcterms:created>
  <dcterms:modified xsi:type="dcterms:W3CDTF">2021-04-06T16:23:47Z</dcterms:modified>
</cp:coreProperties>
</file>