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4" r:id="rId3"/>
    <p:sldId id="268" r:id="rId4"/>
    <p:sldId id="269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FFFF"/>
    <a:srgbClr val="3399FF"/>
    <a:srgbClr val="00CC99"/>
    <a:srgbClr val="FFCC66"/>
    <a:srgbClr val="6666FF"/>
    <a:srgbClr val="66CCFF"/>
    <a:srgbClr val="00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A7A2F2-04FC-4D87-B385-08F24769B94C}" v="85" dt="2020-01-31T13:18:11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123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964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495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434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1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541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279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27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238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958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8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B36B-C235-4D71-8AD1-1D647508B014}" type="datetimeFigureOut">
              <a:rPr lang="en-CA" smtClean="0"/>
              <a:t>2020-11-12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E2F6-9830-440D-BA78-1BBF11B381A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849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583737"/>
            <a:ext cx="7886700" cy="39062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Red Lake Margaret Cochenour Memorial Hospital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Our Vision</a:t>
            </a:r>
          </a:p>
          <a:p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Working together towards excellence in Northern Healthcare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Our Mission</a:t>
            </a:r>
          </a:p>
          <a:p>
            <a:r>
              <a:rPr lang="en-US" i="1" dirty="0">
                <a:solidFill>
                  <a:schemeClr val="accent5">
                    <a:lumMod val="50000"/>
                  </a:schemeClr>
                </a:solidFill>
              </a:rPr>
              <a:t>Compassionate, quality care – every patient, every time</a:t>
            </a:r>
            <a:endParaRPr lang="en-CA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138974"/>
            <a:ext cx="938358" cy="726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278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DFD998E1-7217-4AE4-A2A5-97B15204FBCD}"/>
              </a:ext>
            </a:extLst>
          </p:cNvPr>
          <p:cNvSpPr/>
          <p:nvPr/>
        </p:nvSpPr>
        <p:spPr>
          <a:xfrm>
            <a:off x="2098376" y="1101027"/>
            <a:ext cx="4772091" cy="465595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7C55248-F1BD-485B-BF02-B4F802F00585}"/>
              </a:ext>
            </a:extLst>
          </p:cNvPr>
          <p:cNvGrpSpPr/>
          <p:nvPr/>
        </p:nvGrpSpPr>
        <p:grpSpPr>
          <a:xfrm>
            <a:off x="2656146" y="1628650"/>
            <a:ext cx="3600704" cy="3600704"/>
            <a:chOff x="3695530" y="1028530"/>
            <a:chExt cx="4800938" cy="480093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01F0F9-0089-4017-B4C2-A5E4F0AB2E2C}"/>
                </a:ext>
              </a:extLst>
            </p:cNvPr>
            <p:cNvSpPr/>
            <p:nvPr/>
          </p:nvSpPr>
          <p:spPr>
            <a:xfrm>
              <a:off x="3695530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2346282"/>
                  </a:moveTo>
                  <a:cubicBezTo>
                    <a:pt x="0" y="1050466"/>
                    <a:pt x="1050466" y="0"/>
                    <a:pt x="2346282" y="0"/>
                  </a:cubicBezTo>
                  <a:lnTo>
                    <a:pt x="2346282" y="2346282"/>
                  </a:lnTo>
                  <a:lnTo>
                    <a:pt x="0" y="2346282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422" tIns="627422" rIns="112014" bIns="112014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dirty="0">
                  <a:solidFill>
                    <a:schemeClr val="tx1"/>
                  </a:solidFill>
                </a:rPr>
                <a:t>Keeping Our Word</a:t>
              </a:r>
            </a:p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21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CB92BD4-FA06-429D-A9C8-90B79E7FDAB6}"/>
                </a:ext>
              </a:extLst>
            </p:cNvPr>
            <p:cNvSpPr/>
            <p:nvPr/>
          </p:nvSpPr>
          <p:spPr>
            <a:xfrm>
              <a:off x="6150186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0"/>
                  </a:moveTo>
                  <a:cubicBezTo>
                    <a:pt x="1295816" y="0"/>
                    <a:pt x="2346282" y="1050466"/>
                    <a:pt x="2346282" y="2346282"/>
                  </a:cubicBezTo>
                  <a:lnTo>
                    <a:pt x="0" y="2346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014" tIns="627422" rIns="627422" bIns="112014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650" dirty="0">
                  <a:solidFill>
                    <a:schemeClr val="tx1"/>
                  </a:solidFill>
                </a:rPr>
                <a:t>Speaking Up for Our Patients and Community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BA86327-0814-40D6-9A09-4E16F0DC125F}"/>
                </a:ext>
              </a:extLst>
            </p:cNvPr>
            <p:cNvSpPr/>
            <p:nvPr/>
          </p:nvSpPr>
          <p:spPr>
            <a:xfrm rot="21600000">
              <a:off x="6150186" y="3483185"/>
              <a:ext cx="2346282" cy="2346283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0"/>
                  </a:moveTo>
                  <a:cubicBezTo>
                    <a:pt x="2346282" y="1295816"/>
                    <a:pt x="1295816" y="2346282"/>
                    <a:pt x="0" y="2346282"/>
                  </a:cubicBezTo>
                  <a:lnTo>
                    <a:pt x="0" y="0"/>
                  </a:lnTo>
                  <a:lnTo>
                    <a:pt x="2346282" y="0"/>
                  </a:ln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014" tIns="112015" rIns="627422" bIns="627422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dirty="0">
                  <a:solidFill>
                    <a:schemeClr val="tx1"/>
                  </a:solidFill>
                </a:rPr>
                <a:t>Being Inclusive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0A9918-9F57-48EA-ACAE-6838406F6FA8}"/>
                </a:ext>
              </a:extLst>
            </p:cNvPr>
            <p:cNvSpPr/>
            <p:nvPr/>
          </p:nvSpPr>
          <p:spPr>
            <a:xfrm>
              <a:off x="3695530" y="3483186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2346282"/>
                  </a:moveTo>
                  <a:cubicBezTo>
                    <a:pt x="1050466" y="2346282"/>
                    <a:pt x="0" y="1295816"/>
                    <a:pt x="0" y="0"/>
                  </a:cubicBezTo>
                  <a:lnTo>
                    <a:pt x="2346282" y="0"/>
                  </a:lnTo>
                  <a:lnTo>
                    <a:pt x="2346282" y="2346282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422" tIns="112014" rIns="112014" bIns="627422" numCol="1" spcCol="1270" anchor="ctr" anchorCtr="0">
              <a:noAutofit/>
            </a:bodyPr>
            <a:lstStyle/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2100" dirty="0">
                  <a:solidFill>
                    <a:schemeClr val="tx1"/>
                  </a:solidFill>
                </a:rPr>
                <a:t>Working Together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AB47B7-F63E-402D-8E34-D8D3C392206A}"/>
              </a:ext>
            </a:extLst>
          </p:cNvPr>
          <p:cNvSpPr/>
          <p:nvPr/>
        </p:nvSpPr>
        <p:spPr>
          <a:xfrm>
            <a:off x="2052761" y="1443325"/>
            <a:ext cx="4863326" cy="5327129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9690222"/>
              </a:avLst>
            </a:prstTxWarp>
            <a:spAutoFit/>
          </a:bodyPr>
          <a:lstStyle/>
          <a:p>
            <a:pPr algn="ctr"/>
            <a:r>
              <a:rPr lang="en-CA" sz="405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Our Values</a:t>
            </a:r>
            <a:endParaRPr lang="en-US" sz="405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1B483B-93C8-499E-BAA3-AC162F05964E}"/>
              </a:ext>
            </a:extLst>
          </p:cNvPr>
          <p:cNvSpPr/>
          <p:nvPr/>
        </p:nvSpPr>
        <p:spPr>
          <a:xfrm>
            <a:off x="2239225" y="2835435"/>
            <a:ext cx="4447097" cy="273680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CA" sz="405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Respect</a:t>
            </a:r>
            <a:endParaRPr lang="en-US" sz="405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051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DFD998E1-7217-4AE4-A2A5-97B15204FBCD}"/>
              </a:ext>
            </a:extLst>
          </p:cNvPr>
          <p:cNvSpPr/>
          <p:nvPr/>
        </p:nvSpPr>
        <p:spPr>
          <a:xfrm>
            <a:off x="2098376" y="1101027"/>
            <a:ext cx="4772091" cy="4655953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7C55248-F1BD-485B-BF02-B4F802F00585}"/>
              </a:ext>
            </a:extLst>
          </p:cNvPr>
          <p:cNvGrpSpPr/>
          <p:nvPr/>
        </p:nvGrpSpPr>
        <p:grpSpPr>
          <a:xfrm>
            <a:off x="2656146" y="1628650"/>
            <a:ext cx="3600704" cy="3600704"/>
            <a:chOff x="3695530" y="1028530"/>
            <a:chExt cx="4800938" cy="480093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C01F0F9-0089-4017-B4C2-A5E4F0AB2E2C}"/>
                </a:ext>
              </a:extLst>
            </p:cNvPr>
            <p:cNvSpPr/>
            <p:nvPr/>
          </p:nvSpPr>
          <p:spPr>
            <a:xfrm>
              <a:off x="3695530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2346282"/>
                  </a:moveTo>
                  <a:cubicBezTo>
                    <a:pt x="0" y="1050466"/>
                    <a:pt x="1050466" y="0"/>
                    <a:pt x="2346282" y="0"/>
                  </a:cubicBezTo>
                  <a:lnTo>
                    <a:pt x="2346282" y="2346282"/>
                  </a:lnTo>
                  <a:lnTo>
                    <a:pt x="0" y="2346282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422" tIns="627422" rIns="112014" bIns="112014" numCol="1" spcCol="1270" anchor="ctr" anchorCtr="0">
              <a:noAutofit/>
            </a:bodyPr>
            <a:lstStyle/>
            <a:p>
              <a:pPr algn="r"/>
              <a:r>
                <a:rPr lang="en-CA" sz="1350" b="1" i="1" dirty="0">
                  <a:solidFill>
                    <a:schemeClr val="bg1"/>
                  </a:solidFill>
                </a:rPr>
                <a:t>Access</a:t>
              </a:r>
            </a:p>
            <a:p>
              <a:pPr algn="r"/>
              <a:r>
                <a:rPr lang="en-CA" sz="1200" i="1" dirty="0">
                  <a:solidFill>
                    <a:schemeClr val="bg1"/>
                  </a:solidFill>
                </a:rPr>
                <a:t>Helping patients and families get the care they need</a:t>
              </a:r>
              <a:endParaRPr lang="en-CA" sz="1200" dirty="0">
                <a:solidFill>
                  <a:schemeClr val="bg1"/>
                </a:solidFill>
              </a:endParaRPr>
            </a:p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21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CB92BD4-FA06-429D-A9C8-90B79E7FDAB6}"/>
                </a:ext>
              </a:extLst>
            </p:cNvPr>
            <p:cNvSpPr/>
            <p:nvPr/>
          </p:nvSpPr>
          <p:spPr>
            <a:xfrm>
              <a:off x="6150186" y="1028530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0" y="0"/>
                  </a:moveTo>
                  <a:cubicBezTo>
                    <a:pt x="1295816" y="0"/>
                    <a:pt x="2346282" y="1050466"/>
                    <a:pt x="2346282" y="2346282"/>
                  </a:cubicBezTo>
                  <a:lnTo>
                    <a:pt x="0" y="23462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014" tIns="627422" rIns="627422" bIns="112014" numCol="1" spcCol="1270" anchor="ctr" anchorCtr="0">
              <a:noAutofit/>
            </a:bodyPr>
            <a:lstStyle/>
            <a:p>
              <a:r>
                <a:rPr lang="en-CA" sz="1350" b="1" i="1" dirty="0">
                  <a:solidFill>
                    <a:schemeClr val="bg1"/>
                  </a:solidFill>
                </a:rPr>
                <a:t>Quality</a:t>
              </a:r>
              <a:endParaRPr lang="en-CA" sz="1200" b="1" i="1" dirty="0">
                <a:solidFill>
                  <a:schemeClr val="bg1"/>
                </a:solidFill>
              </a:endParaRPr>
            </a:p>
            <a:p>
              <a:r>
                <a:rPr lang="en-CA" sz="1050" i="1" dirty="0">
                  <a:solidFill>
                    <a:schemeClr val="bg1"/>
                  </a:solidFill>
                </a:rPr>
                <a:t>Providing quality,        evidence-informed,      physically, psychologically and culturally safe care</a:t>
              </a:r>
              <a:endParaRPr lang="en-CA" sz="1050" dirty="0">
                <a:solidFill>
                  <a:schemeClr val="bg1"/>
                </a:solidFill>
              </a:endParaRPr>
            </a:p>
            <a:p>
              <a:pPr algn="ct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65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BA86327-0814-40D6-9A09-4E16F0DC125F}"/>
                </a:ext>
              </a:extLst>
            </p:cNvPr>
            <p:cNvSpPr/>
            <p:nvPr/>
          </p:nvSpPr>
          <p:spPr>
            <a:xfrm>
              <a:off x="6150186" y="3483185"/>
              <a:ext cx="2346282" cy="2346283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0"/>
                  </a:moveTo>
                  <a:cubicBezTo>
                    <a:pt x="2346282" y="1295816"/>
                    <a:pt x="1295816" y="2346282"/>
                    <a:pt x="0" y="2346282"/>
                  </a:cubicBezTo>
                  <a:lnTo>
                    <a:pt x="0" y="0"/>
                  </a:lnTo>
                  <a:lnTo>
                    <a:pt x="2346282" y="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014" tIns="112015" rIns="627422" bIns="627422" numCol="1" spcCol="1270" anchor="ctr" anchorCtr="0">
              <a:noAutofit/>
            </a:bodyPr>
            <a:lstStyle/>
            <a:p>
              <a:endParaRPr lang="en-CA" sz="1350" b="1" i="1" dirty="0">
                <a:solidFill>
                  <a:schemeClr val="bg1"/>
                </a:solidFill>
              </a:endParaRPr>
            </a:p>
            <a:p>
              <a:r>
                <a:rPr lang="en-CA" sz="1350" b="1" i="1" dirty="0">
                  <a:solidFill>
                    <a:schemeClr val="bg1"/>
                  </a:solidFill>
                </a:rPr>
                <a:t>Sustainable Infrastructure</a:t>
              </a:r>
            </a:p>
            <a:p>
              <a:r>
                <a:rPr lang="en-CA" sz="1200" i="1" dirty="0">
                  <a:solidFill>
                    <a:schemeClr val="bg1"/>
                  </a:solidFill>
                </a:rPr>
                <a:t>Managing our resources responsibly</a:t>
              </a:r>
              <a:endParaRPr lang="en-CA" sz="1200" dirty="0">
                <a:solidFill>
                  <a:schemeClr val="bg1"/>
                </a:solidFill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F0A9918-9F57-48EA-ACAE-6838406F6FA8}"/>
                </a:ext>
              </a:extLst>
            </p:cNvPr>
            <p:cNvSpPr/>
            <p:nvPr/>
          </p:nvSpPr>
          <p:spPr>
            <a:xfrm>
              <a:off x="3695530" y="3483186"/>
              <a:ext cx="2346282" cy="2346282"/>
            </a:xfrm>
            <a:custGeom>
              <a:avLst/>
              <a:gdLst>
                <a:gd name="connsiteX0" fmla="*/ 0 w 2346282"/>
                <a:gd name="connsiteY0" fmla="*/ 2346282 h 2346282"/>
                <a:gd name="connsiteX1" fmla="*/ 2346282 w 2346282"/>
                <a:gd name="connsiteY1" fmla="*/ 0 h 2346282"/>
                <a:gd name="connsiteX2" fmla="*/ 2346282 w 2346282"/>
                <a:gd name="connsiteY2" fmla="*/ 2346282 h 2346282"/>
                <a:gd name="connsiteX3" fmla="*/ 0 w 2346282"/>
                <a:gd name="connsiteY3" fmla="*/ 2346282 h 2346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46282" h="2346282">
                  <a:moveTo>
                    <a:pt x="2346282" y="2346282"/>
                  </a:moveTo>
                  <a:cubicBezTo>
                    <a:pt x="1050466" y="2346282"/>
                    <a:pt x="0" y="1295816"/>
                    <a:pt x="0" y="0"/>
                  </a:cubicBezTo>
                  <a:lnTo>
                    <a:pt x="2346282" y="0"/>
                  </a:lnTo>
                  <a:lnTo>
                    <a:pt x="2346282" y="234628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7422" tIns="112014" rIns="112014" bIns="627422" numCol="1" spcCol="1270" anchor="ctr" anchorCtr="0">
              <a:noAutofit/>
            </a:bodyPr>
            <a:lstStyle/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200" dirty="0">
                <a:solidFill>
                  <a:schemeClr val="tx1"/>
                </a:solidFill>
              </a:endParaRPr>
            </a:p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200" dirty="0">
                <a:solidFill>
                  <a:schemeClr val="tx1"/>
                </a:solidFill>
              </a:endParaRPr>
            </a:p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1200" dirty="0">
                <a:solidFill>
                  <a:schemeClr val="tx1"/>
                </a:solidFill>
              </a:endParaRPr>
            </a:p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350" b="1" dirty="0">
                  <a:solidFill>
                    <a:schemeClr val="bg1"/>
                  </a:solidFill>
                </a:rPr>
                <a:t>System Leadership &amp; Innovation</a:t>
              </a:r>
            </a:p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CA" sz="1050" i="1" dirty="0">
                  <a:solidFill>
                    <a:schemeClr val="bg1"/>
                  </a:solidFill>
                </a:rPr>
                <a:t>Contributing leadership and innovation to our healthcare system</a:t>
              </a:r>
              <a:endParaRPr lang="en-CA" sz="1050" dirty="0">
                <a:solidFill>
                  <a:schemeClr val="bg1"/>
                </a:solidFill>
              </a:endParaRPr>
            </a:p>
            <a:p>
              <a:pPr algn="r" defTabSz="70007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CA" sz="21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6AB47B7-F63E-402D-8E34-D8D3C392206A}"/>
              </a:ext>
            </a:extLst>
          </p:cNvPr>
          <p:cNvSpPr/>
          <p:nvPr/>
        </p:nvSpPr>
        <p:spPr>
          <a:xfrm>
            <a:off x="2052761" y="1443325"/>
            <a:ext cx="4863326" cy="5327129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Up">
              <a:avLst>
                <a:gd name="adj" fmla="val 9690222"/>
              </a:avLst>
            </a:prstTxWarp>
            <a:spAutoFit/>
          </a:bodyPr>
          <a:lstStyle/>
          <a:p>
            <a:pPr algn="ctr"/>
            <a:r>
              <a:rPr lang="en-US" sz="405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Our Priorities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81B483B-93C8-499E-BAA3-AC162F05964E}"/>
              </a:ext>
            </a:extLst>
          </p:cNvPr>
          <p:cNvSpPr/>
          <p:nvPr/>
        </p:nvSpPr>
        <p:spPr>
          <a:xfrm>
            <a:off x="2239225" y="2835435"/>
            <a:ext cx="4447097" cy="2736805"/>
          </a:xfrm>
          <a:prstGeom prst="rect">
            <a:avLst/>
          </a:prstGeom>
          <a:noFill/>
        </p:spPr>
        <p:txBody>
          <a:bodyPr spcFirstLastPara="1" wrap="none" lIns="68580" tIns="34290" rIns="68580" bIns="34290" numCol="1">
            <a:prstTxWarp prst="textArchDown">
              <a:avLst/>
            </a:prstTxWarp>
            <a:spAutoFit/>
          </a:bodyPr>
          <a:lstStyle/>
          <a:p>
            <a:pPr algn="ctr"/>
            <a:r>
              <a:rPr lang="en-CA" sz="405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Caring</a:t>
            </a:r>
            <a:endParaRPr lang="en-US" sz="405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020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45403"/>
              </p:ext>
            </p:extLst>
          </p:nvPr>
        </p:nvGraphicFramePr>
        <p:xfrm>
          <a:off x="732307" y="2494119"/>
          <a:ext cx="7882982" cy="3998233"/>
        </p:xfrm>
        <a:graphic>
          <a:graphicData uri="http://schemas.openxmlformats.org/drawingml/2006/table">
            <a:tbl>
              <a:tblPr firstRow="1" firstCol="1" bandRow="1"/>
              <a:tblGrid>
                <a:gridCol w="640827">
                  <a:extLst>
                    <a:ext uri="{9D8B030D-6E8A-4147-A177-3AD203B41FA5}">
                      <a16:colId xmlns:a16="http://schemas.microsoft.com/office/drawing/2014/main" val="1513543501"/>
                    </a:ext>
                  </a:extLst>
                </a:gridCol>
                <a:gridCol w="1447995">
                  <a:extLst>
                    <a:ext uri="{9D8B030D-6E8A-4147-A177-3AD203B41FA5}">
                      <a16:colId xmlns:a16="http://schemas.microsoft.com/office/drawing/2014/main" val="4217312265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2656319902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621265994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609536859"/>
                    </a:ext>
                  </a:extLst>
                </a:gridCol>
                <a:gridCol w="1448540">
                  <a:extLst>
                    <a:ext uri="{9D8B030D-6E8A-4147-A177-3AD203B41FA5}">
                      <a16:colId xmlns:a16="http://schemas.microsoft.com/office/drawing/2014/main" val="3179924629"/>
                    </a:ext>
                  </a:extLst>
                </a:gridCol>
              </a:tblGrid>
              <a:tr h="242678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2020-23 Priorities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393247"/>
                  </a:ext>
                </a:extLst>
              </a:tr>
              <a:tr h="333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Priorities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C8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Team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System Leadership and Innovation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Sustainable Infrastructure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93712"/>
                  </a:ext>
                </a:extLst>
              </a:tr>
              <a:tr h="8341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Goals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C8B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provide quality, evidence-informed, physically, psychologically and culturally safe care 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CA" sz="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help patients and families get the care they need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value each other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contribute leadership and innovation to our healthcare system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manage our resources responsibly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65702"/>
                  </a:ext>
                </a:extLst>
              </a:tr>
              <a:tr h="2587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Objectives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4C8BF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Improving Indigenous Patient experience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Improving overall patient experience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 our Quality Improvement Plan Mental Health and Palliative Care targets </a:t>
                      </a: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Achieving Lab, Pharmacy and overall accreditation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Increasing care access through virtual visits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Participating in initiatives to improve access to care.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Reducing 30-day readmission rates for selected conditions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Decreasing turnover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Continue improving staff satisfaction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Decreasing the number of violence-related incidents in our workplace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Increasing the number of primary and secondary school students directly informed about healthcare careers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Partnering to innovate and improve healthcare delivery in our region and province</a:t>
                      </a: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Achieving our fiscal targets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Maintaining Information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Technology system availability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CA" sz="8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Maintaining  Cybersecurity </a:t>
                      </a:r>
                    </a:p>
                    <a:p>
                      <a:pPr marL="228600" lvl="0" indent="-2286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CA" sz="8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483972"/>
                  </a:ext>
                </a:extLst>
              </a:tr>
            </a:tbl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350"/>
          </a:p>
        </p:txBody>
      </p:sp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43" t="2499" r="22969" b="2222"/>
          <a:stretch>
            <a:fillRect/>
          </a:stretch>
        </p:blipFill>
        <p:spPr bwMode="auto">
          <a:xfrm>
            <a:off x="6928526" y="775154"/>
            <a:ext cx="1752600" cy="169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sz="135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32308" y="782482"/>
            <a:ext cx="6829108" cy="170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Lake Margaret Cochenour Memorial Hospital </a:t>
            </a:r>
            <a:endParaRPr lang="en-CA" altLang="en-US" sz="800" dirty="0"/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 Plan 2020-2023 Summary</a:t>
            </a:r>
          </a:p>
          <a:p>
            <a:pPr algn="ctr"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600" dirty="0"/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200" b="1" i="1" dirty="0">
              <a:solidFill>
                <a:srgbClr val="1F4E7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1200" b="1" i="1" dirty="0">
              <a:solidFill>
                <a:srgbClr val="1F4E7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i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Vision: 	Working Together Towards Excellence in Northern Healthcare </a:t>
            </a:r>
            <a:endParaRPr lang="en-CA" altLang="en-US" sz="700" dirty="0"/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1400" b="1" i="1" dirty="0">
                <a:solidFill>
                  <a:srgbClr val="1F4E7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Mission: 	Compassionate, Quality Care – Every Patient, Every time</a:t>
            </a:r>
            <a:endParaRPr lang="en-CA" altLang="en-US" sz="700" dirty="0"/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CA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2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1036</TotalTime>
  <Words>286</Words>
  <Application>Microsoft Office PowerPoint</Application>
  <PresentationFormat>On-screen Show (4:3)</PresentationFormat>
  <Paragraphs>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Kaczmarek</dc:creator>
  <cp:lastModifiedBy>Lavanya Authimoolam</cp:lastModifiedBy>
  <cp:revision>31</cp:revision>
  <dcterms:created xsi:type="dcterms:W3CDTF">2019-11-26T01:46:45Z</dcterms:created>
  <dcterms:modified xsi:type="dcterms:W3CDTF">2020-11-12T17:37:55Z</dcterms:modified>
</cp:coreProperties>
</file>